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301" r:id="rId28"/>
    <p:sldId id="302" r:id="rId29"/>
    <p:sldId id="303" r:id="rId30"/>
    <p:sldId id="304" r:id="rId31"/>
    <p:sldId id="300" r:id="rId32"/>
    <p:sldId id="282" r:id="rId33"/>
    <p:sldId id="305" r:id="rId34"/>
    <p:sldId id="307" r:id="rId35"/>
    <p:sldId id="306" r:id="rId36"/>
    <p:sldId id="308" r:id="rId37"/>
    <p:sldId id="287" r:id="rId38"/>
    <p:sldId id="283" r:id="rId39"/>
    <p:sldId id="281" r:id="rId40"/>
    <p:sldId id="288" r:id="rId41"/>
    <p:sldId id="289" r:id="rId42"/>
    <p:sldId id="293" r:id="rId43"/>
    <p:sldId id="294" r:id="rId44"/>
    <p:sldId id="295" r:id="rId45"/>
    <p:sldId id="296" r:id="rId46"/>
    <p:sldId id="297" r:id="rId47"/>
    <p:sldId id="298" r:id="rId48"/>
    <p:sldId id="290" r:id="rId49"/>
    <p:sldId id="299" r:id="rId50"/>
    <p:sldId id="291" r:id="rId51"/>
    <p:sldId id="292" r:id="rId52"/>
    <p:sldId id="28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/>
    <p:restoredTop sz="94663"/>
  </p:normalViewPr>
  <p:slideViewPr>
    <p:cSldViewPr snapToGrid="0" snapToObjects="1">
      <p:cViewPr varScale="1">
        <p:scale>
          <a:sx n="86" d="100"/>
          <a:sy n="86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W3sDesign_Dependency_Injection_Design_Pattern_UML.jp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Dependency_injec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_by_contract#/media/File:Design_by_contract.sv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fied_Modeling_Language#/media/File:UML_logo.svg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9774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"{}”’.format(type_))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1528763" y="2171700"/>
            <a:ext cx="8229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 and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Modules, __all__, </a:t>
            </a:r>
            <a:r>
              <a:rPr lang="en-US" sz="3200" dirty="0" err="1">
                <a:latin typeface="Gill Sans MT" panose="020B0502020104020203" pitchFamily="34" charset="77"/>
              </a:rPr>
              <a:t>sys.path</a:t>
            </a:r>
            <a:r>
              <a:rPr lang="en-US" sz="3200" dirty="0">
                <a:latin typeface="Gill Sans MT" panose="020B0502020104020203" pitchFamily="34" charset="77"/>
              </a:rPr>
              <a:t>, and PYTHONPATH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26EA3-3E10-1847-B314-37CC70798481}"/>
              </a:ext>
            </a:extLst>
          </p:cNvPr>
          <p:cNvSpPr txBox="1"/>
          <p:nvPr/>
        </p:nvSpPr>
        <p:spPr>
          <a:xfrm>
            <a:off x="7292932" y="5355377"/>
            <a:ext cx="413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We’ll save Packages for later in the course when we talk about unit testing.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code quality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0C63-247B-1649-BDED-CF8E61D2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should only do one thing.</a:t>
            </a:r>
          </a:p>
          <a:p>
            <a:r>
              <a:rPr lang="en-US" dirty="0"/>
              <a:t>Functions should strive to only accept zero or one parameters.</a:t>
            </a:r>
          </a:p>
          <a:p>
            <a:r>
              <a:rPr lang="en-US" dirty="0"/>
              <a:t>Function bodies should be small.</a:t>
            </a:r>
          </a:p>
          <a:p>
            <a:r>
              <a:rPr lang="en-US" dirty="0"/>
              <a:t>Flag parameters are bad.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A292F-5B87-7B47-88E8-5E045A49D7A8}"/>
              </a:ext>
            </a:extLst>
          </p:cNvPr>
          <p:cNvSpPr txBox="1"/>
          <p:nvPr/>
        </p:nvSpPr>
        <p:spPr>
          <a:xfrm>
            <a:off x="1500187" y="4200525"/>
            <a:ext cx="820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convert(true)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convert_to_xls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9148-68B5-3946-8436-AC047D9229CE}"/>
              </a:ext>
            </a:extLst>
          </p:cNvPr>
          <p:cNvSpPr txBox="1"/>
          <p:nvPr/>
        </p:nvSpPr>
        <p:spPr>
          <a:xfrm>
            <a:off x="6740524" y="4200525"/>
            <a:ext cx="461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What on Earth does this mean?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convert(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...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FEC8D-26AE-0544-B1EE-E3C8A1DBA94C}"/>
              </a:ext>
            </a:extLst>
          </p:cNvPr>
          <p:cNvCxnSpPr/>
          <p:nvPr/>
        </p:nvCxnSpPr>
        <p:spPr>
          <a:xfrm flipH="1">
            <a:off x="3570514" y="4368800"/>
            <a:ext cx="312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4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b="1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34955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“Shapes”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17FB-01E8-DE40-89C5-32775C204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Extending the turtles example</a:t>
            </a:r>
          </a:p>
          <a:p>
            <a:r>
              <a:rPr lang="en-US" dirty="0"/>
              <a:t>Put them on a grid</a:t>
            </a:r>
          </a:p>
          <a:p>
            <a:r>
              <a:rPr lang="en-US" dirty="0"/>
              <a:t>Draw the grid</a:t>
            </a:r>
          </a:p>
          <a:p>
            <a:r>
              <a:rPr lang="en-US" dirty="0"/>
              <a:t>Let the turtles move</a:t>
            </a:r>
          </a:p>
          <a:p>
            <a:r>
              <a:rPr lang="en-US" dirty="0"/>
              <a:t>Who keeps track of turtle locations?</a:t>
            </a:r>
          </a:p>
          <a:p>
            <a:r>
              <a:rPr lang="en-US" dirty="0"/>
              <a:t>Who keeps track of walls?</a:t>
            </a:r>
          </a:p>
          <a:p>
            <a:r>
              <a:rPr lang="en-US" dirty="0"/>
              <a:t>What happens when turtles collide?</a:t>
            </a:r>
          </a:p>
          <a:p>
            <a:r>
              <a:rPr lang="en-US" dirty="0"/>
              <a:t>Who detects collisions?</a:t>
            </a:r>
          </a:p>
        </p:txBody>
      </p:sp>
    </p:spTree>
    <p:extLst>
      <p:ext uri="{BB962C8B-B14F-4D97-AF65-F5344CB8AC3E}">
        <p14:creationId xmlns:p14="http://schemas.microsoft.com/office/powerpoint/2010/main" val="371368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4CAE-9F02-F940-B406-19054C0B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8AE-9773-8E47-BFB0-ED0D1C14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</a:t>
            </a:r>
            <a:r>
              <a:rPr lang="en-US" dirty="0"/>
              <a:t>ingle responsibility principle</a:t>
            </a:r>
          </a:p>
          <a:p>
            <a:r>
              <a:rPr lang="en-US" sz="3600" b="1" dirty="0"/>
              <a:t>O</a:t>
            </a:r>
            <a:r>
              <a:rPr lang="en-US" dirty="0"/>
              <a:t>pen-closed principle</a:t>
            </a:r>
          </a:p>
          <a:p>
            <a:r>
              <a:rPr lang="en-US" sz="36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 principle</a:t>
            </a:r>
          </a:p>
          <a:p>
            <a:r>
              <a:rPr lang="en-US" sz="3600" b="1" dirty="0"/>
              <a:t>I</a:t>
            </a:r>
            <a:r>
              <a:rPr lang="en-US" dirty="0"/>
              <a:t>nterface segregation principle</a:t>
            </a:r>
          </a:p>
          <a:p>
            <a:r>
              <a:rPr lang="en-US" sz="3600" b="1" dirty="0"/>
              <a:t>D</a:t>
            </a:r>
            <a:r>
              <a:rPr lang="en-US" dirty="0"/>
              <a:t>ependency inversion principle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1332A-F8D1-1642-841A-644C0A33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7" y="3278982"/>
            <a:ext cx="1038082" cy="141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5DDE5-4991-2649-A0E7-B8863476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4"/>
          <a:stretch/>
        </p:blipFill>
        <p:spPr>
          <a:xfrm>
            <a:off x="8243103" y="4761706"/>
            <a:ext cx="1098190" cy="141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D1035-3CFB-4D47-9FBE-C5F88EA3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03" y="1818440"/>
            <a:ext cx="1098190" cy="1393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9494F-6FFF-AF4E-8527-A9C69B40CD11}"/>
              </a:ext>
            </a:extLst>
          </p:cNvPr>
          <p:cNvSpPr txBox="1"/>
          <p:nvPr/>
        </p:nvSpPr>
        <p:spPr>
          <a:xfrm>
            <a:off x="10439007" y="6604084"/>
            <a:ext cx="182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are public domain.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669AC-DD63-1F45-8B67-1510B82DEDA3}"/>
              </a:ext>
            </a:extLst>
          </p:cNvPr>
          <p:cNvSpPr txBox="1"/>
          <p:nvPr/>
        </p:nvSpPr>
        <p:spPr>
          <a:xfrm>
            <a:off x="9453169" y="1858127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9F5BD-03E2-5A41-A98E-10E2DD8827F9}"/>
              </a:ext>
            </a:extLst>
          </p:cNvPr>
          <p:cNvSpPr txBox="1"/>
          <p:nvPr/>
        </p:nvSpPr>
        <p:spPr>
          <a:xfrm>
            <a:off x="9453169" y="339612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Bertrand Meyer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20E62-F5C2-9241-9928-7847647DABF9}"/>
              </a:ext>
            </a:extLst>
          </p:cNvPr>
          <p:cNvSpPr txBox="1"/>
          <p:nvPr/>
        </p:nvSpPr>
        <p:spPr>
          <a:xfrm>
            <a:off x="9453169" y="4815436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5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</a:t>
            </a:r>
            <a:r>
              <a:rPr lang="en-US" sz="4800" dirty="0"/>
              <a:t>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class should have responsibility over a single part of the functionality provided by the software.</a:t>
            </a:r>
          </a:p>
          <a:p>
            <a:r>
              <a:rPr lang="en-US" dirty="0"/>
              <a:t>That responsibility should be entirely encapsulated within the class.</a:t>
            </a:r>
          </a:p>
          <a:p>
            <a:r>
              <a:rPr lang="en-US" dirty="0"/>
              <a:t>All the class’s services should be narrowly aligned with that responsibility.</a:t>
            </a:r>
          </a:p>
          <a:p>
            <a:r>
              <a:rPr lang="en-US" i="1" dirty="0"/>
              <a:t>Related: </a:t>
            </a:r>
            <a:r>
              <a:rPr lang="en-US" b="1" i="1" u="sng" dirty="0"/>
              <a:t>Tight cohesion</a:t>
            </a:r>
            <a:endParaRPr lang="en-US" i="1" dirty="0"/>
          </a:p>
          <a:p>
            <a:r>
              <a:rPr lang="en-US" i="1" dirty="0"/>
              <a:t>Related: </a:t>
            </a:r>
            <a:r>
              <a:rPr lang="en-US" b="1" u="sng" dirty="0"/>
              <a:t>Separation of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3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</a:t>
            </a:r>
            <a:r>
              <a:rPr lang="en-US" sz="5400" dirty="0"/>
              <a:t>pen-closed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entities (classes, modules, functions, etc.) should be open for extension, but closed for modification.</a:t>
            </a:r>
          </a:p>
          <a:p>
            <a:r>
              <a:rPr lang="en-US" dirty="0"/>
              <a:t>Modification of classes or modules creates ripple effects into client code.</a:t>
            </a:r>
          </a:p>
          <a:p>
            <a:r>
              <a:rPr lang="en-US" dirty="0"/>
              <a:t>Therefore, favor the use of inheritance (or other OO design patterns, e.g., the </a:t>
            </a:r>
            <a:r>
              <a:rPr lang="en-US" i="1" dirty="0"/>
              <a:t>Command</a:t>
            </a:r>
            <a:r>
              <a:rPr lang="en-US" dirty="0"/>
              <a:t> pattern) to add new features.</a:t>
            </a:r>
          </a:p>
          <a:p>
            <a:r>
              <a:rPr lang="en-US" i="1" dirty="0"/>
              <a:t>Related: </a:t>
            </a:r>
            <a:r>
              <a:rPr lang="en-US" b="1" u="sng" dirty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/>
              <a:t>L</a:t>
            </a:r>
            <a:r>
              <a:rPr lang="en-US" sz="6600" dirty="0" err="1"/>
              <a:t>iskov</a:t>
            </a:r>
            <a:r>
              <a:rPr lang="en-US" sz="6600" dirty="0"/>
              <a:t> substitution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 is a subtype of A, then objects of type A may be replaced with objects of type C</a:t>
            </a:r>
          </a:p>
          <a:p>
            <a:r>
              <a:rPr lang="en-US" dirty="0"/>
              <a:t>This can be done without altering any of the desirable properties of the program (correctness, task performed, etc.).</a:t>
            </a:r>
          </a:p>
          <a:p>
            <a:r>
              <a:rPr lang="en-US" dirty="0"/>
              <a:t>Favor operations on generic types (“A”)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210960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I</a:t>
            </a:r>
            <a:r>
              <a:rPr lang="en-US" sz="6600" dirty="0"/>
              <a:t>nterface segregation principle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client should be forced to depend on methods it does not use.</a:t>
            </a:r>
          </a:p>
          <a:p>
            <a:r>
              <a:rPr lang="en-US" dirty="0"/>
              <a:t>Split interfaces that are very large into smaller and more specific ones so that clients will only have to know about the methods that are of interest to them. </a:t>
            </a:r>
          </a:p>
          <a:p>
            <a:r>
              <a:rPr lang="en-US" dirty="0"/>
              <a:t>Such shrunken interfaces are also called </a:t>
            </a:r>
            <a:r>
              <a:rPr lang="en-US" b="1" u="sng" dirty="0"/>
              <a:t>role interfaces</a:t>
            </a:r>
            <a:r>
              <a:rPr lang="en-US" dirty="0"/>
              <a:t>.</a:t>
            </a:r>
          </a:p>
          <a:p>
            <a:r>
              <a:rPr lang="en-US" dirty="0"/>
              <a:t>Java is notorious for violating this.</a:t>
            </a:r>
          </a:p>
        </p:txBody>
      </p:sp>
    </p:spTree>
    <p:extLst>
      <p:ext uri="{BB962C8B-B14F-4D97-AF65-F5344CB8AC3E}">
        <p14:creationId xmlns:p14="http://schemas.microsoft.com/office/powerpoint/2010/main" val="2600925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/>
              <a:t>D</a:t>
            </a:r>
            <a:r>
              <a:rPr lang="en-US" sz="6000" dirty="0"/>
              <a:t>ependency inversion principle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 abstractions (e.g. interfaces).</a:t>
            </a:r>
          </a:p>
          <a:p>
            <a:r>
              <a:rPr lang="en-US" dirty="0"/>
              <a:t>Abstractions should not depend on details. Details (concrete implementations) should depend on abstractions.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B23E-693E-2942-B417-EBDF4B6A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8" y="3758406"/>
            <a:ext cx="5908550" cy="2310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26C8A-3B86-3144-907D-A297815AED62}"/>
              </a:ext>
            </a:extLst>
          </p:cNvPr>
          <p:cNvSpPr/>
          <p:nvPr/>
        </p:nvSpPr>
        <p:spPr>
          <a:xfrm>
            <a:off x="8724384" y="6499225"/>
            <a:ext cx="34676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https://en.wikipedia.org/wiki/Dependency_inversion_principle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660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Dependency Injection (a form of DIP)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E76B4-B906-9540-918F-D9EDCD65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6" y="1690688"/>
            <a:ext cx="8899526" cy="30512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7077075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https://en.wikipedia.org/wiki/File:W3sDesign_Dependency_Injection_Design_Pattern_UML.jpg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64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9177338" y="6611779"/>
            <a:ext cx="3167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https://en.wikipedia.org/wiki/Dependency_injection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2821E-97D3-6848-ADB8-39157F614FF4}"/>
              </a:ext>
            </a:extLst>
          </p:cNvPr>
          <p:cNvSpPr txBox="1"/>
          <p:nvPr/>
        </p:nvSpPr>
        <p:spPr>
          <a:xfrm>
            <a:off x="290513" y="14804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Without dependency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51A91-7F3A-D349-8E2D-C972CB51B560}"/>
              </a:ext>
            </a:extLst>
          </p:cNvPr>
          <p:cNvSpPr txBox="1"/>
          <p:nvPr/>
        </p:nvSpPr>
        <p:spPr>
          <a:xfrm>
            <a:off x="290513" y="389699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 dependency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74DA6-424E-4348-8DD8-6058294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517379"/>
            <a:ext cx="8637819" cy="301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05699-57C1-9D46-9906-68D661E89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4310353"/>
            <a:ext cx="5538787" cy="959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829C-6DEE-9F40-AF76-696C4802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3" y="5360831"/>
            <a:ext cx="5538787" cy="944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8B827-A3BD-4243-8C6E-89AE6BEE7CD1}"/>
              </a:ext>
            </a:extLst>
          </p:cNvPr>
          <p:cNvSpPr txBox="1"/>
          <p:nvPr/>
        </p:nvSpPr>
        <p:spPr>
          <a:xfrm>
            <a:off x="7077074" y="4310353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is difficult to demonstrate in Python since Python is not statically typed.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FCB91-280C-7643-8020-7B2E40D125E2}"/>
              </a:ext>
            </a:extLst>
          </p:cNvPr>
          <p:cNvSpPr txBox="1"/>
          <p:nvPr/>
        </p:nvSpPr>
        <p:spPr>
          <a:xfrm>
            <a:off x="7077074" y="5270296"/>
            <a:ext cx="4638675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What happens if </a:t>
            </a:r>
            <a:r>
              <a:rPr lang="en-US" sz="2000" dirty="0" err="1">
                <a:latin typeface="Gill Sans MT" panose="020B0502020104020203" pitchFamily="34" charset="77"/>
              </a:rPr>
              <a:t>setService</a:t>
            </a:r>
            <a:r>
              <a:rPr lang="en-US" sz="2000" dirty="0">
                <a:latin typeface="Gill Sans MT" panose="020B0502020104020203" pitchFamily="34" charset="77"/>
              </a:rPr>
              <a:t>() is never called before the service is actually needed in a later method?</a:t>
            </a:r>
          </a:p>
        </p:txBody>
      </p:sp>
    </p:spTree>
    <p:extLst>
      <p:ext uri="{BB962C8B-B14F-4D97-AF65-F5344CB8AC3E}">
        <p14:creationId xmlns:p14="http://schemas.microsoft.com/office/powerpoint/2010/main" val="30040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552825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</p:spTree>
    <p:extLst>
      <p:ext uri="{BB962C8B-B14F-4D97-AF65-F5344CB8AC3E}">
        <p14:creationId xmlns:p14="http://schemas.microsoft.com/office/powerpoint/2010/main" val="1148970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C6D3B-1619-7B40-955F-CCEF8E1BE967}"/>
              </a:ext>
            </a:extLst>
          </p:cNvPr>
          <p:cNvSpPr txBox="1"/>
          <p:nvPr/>
        </p:nvSpPr>
        <p:spPr>
          <a:xfrm>
            <a:off x="313019" y="3429000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SRP: more than one reason for it to change</a:t>
            </a:r>
          </a:p>
        </p:txBody>
      </p:sp>
    </p:spTree>
    <p:extLst>
      <p:ext uri="{BB962C8B-B14F-4D97-AF65-F5344CB8AC3E}">
        <p14:creationId xmlns:p14="http://schemas.microsoft.com/office/powerpoint/2010/main" val="529769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C6D3B-1619-7B40-955F-CCEF8E1BE967}"/>
              </a:ext>
            </a:extLst>
          </p:cNvPr>
          <p:cNvSpPr txBox="1"/>
          <p:nvPr/>
        </p:nvSpPr>
        <p:spPr>
          <a:xfrm>
            <a:off x="313019" y="3429000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SRP: more than one reason for it to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F96F2-A8DE-DD49-8C02-A398F0A89025}"/>
              </a:ext>
            </a:extLst>
          </p:cNvPr>
          <p:cNvSpPr txBox="1"/>
          <p:nvPr/>
        </p:nvSpPr>
        <p:spPr>
          <a:xfrm>
            <a:off x="313019" y="3989436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OCP: it must change when new types are added</a:t>
            </a:r>
          </a:p>
        </p:txBody>
      </p:sp>
    </p:spTree>
    <p:extLst>
      <p:ext uri="{BB962C8B-B14F-4D97-AF65-F5344CB8AC3E}">
        <p14:creationId xmlns:p14="http://schemas.microsoft.com/office/powerpoint/2010/main" val="210961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47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ED587-3231-9940-AE51-CCA529EF47BB}"/>
              </a:ext>
            </a:extLst>
          </p:cNvPr>
          <p:cNvSpPr txBox="1"/>
          <p:nvPr/>
        </p:nvSpPr>
        <p:spPr>
          <a:xfrm>
            <a:off x="8579261" y="212436"/>
            <a:ext cx="34603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Observations: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Considerable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Modularity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Transfer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Has likely changed much over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Expandable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is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organization is conceptual rather than truly geographic</a:t>
            </a:r>
          </a:p>
        </p:txBody>
      </p:sp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130B8-E5CD-B84D-8B1B-AF8B8C6A8834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C6D3B-1619-7B40-955F-CCEF8E1BE967}"/>
              </a:ext>
            </a:extLst>
          </p:cNvPr>
          <p:cNvSpPr txBox="1"/>
          <p:nvPr/>
        </p:nvSpPr>
        <p:spPr>
          <a:xfrm>
            <a:off x="313019" y="3429000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SRP: more than one reason for it to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F96F2-A8DE-DD49-8C02-A398F0A89025}"/>
              </a:ext>
            </a:extLst>
          </p:cNvPr>
          <p:cNvSpPr txBox="1"/>
          <p:nvPr/>
        </p:nvSpPr>
        <p:spPr>
          <a:xfrm>
            <a:off x="313019" y="3989436"/>
            <a:ext cx="52485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OCP: it must change when new types are added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70C2D-6055-1444-90CD-8AC35265A03F}"/>
              </a:ext>
            </a:extLst>
          </p:cNvPr>
          <p:cNvSpPr txBox="1"/>
          <p:nvPr/>
        </p:nvSpPr>
        <p:spPr>
          <a:xfrm>
            <a:off x="313019" y="4569922"/>
            <a:ext cx="5248537" cy="1631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Also, many other functions are likely to have the same structure: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  </a:t>
            </a:r>
            <a:r>
              <a:rPr lang="en-US" sz="2000" dirty="0" err="1">
                <a:latin typeface="Gill Sans MT" panose="020B0502020104020203" pitchFamily="34" charset="77"/>
              </a:rPr>
              <a:t>ispayday</a:t>
            </a:r>
            <a:r>
              <a:rPr lang="en-US" sz="2000" dirty="0">
                <a:latin typeface="Gill Sans MT" panose="020B0502020104020203" pitchFamily="34" charset="77"/>
              </a:rPr>
              <a:t>(employee, date)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  pay(employee, money)</a:t>
            </a:r>
          </a:p>
        </p:txBody>
      </p:sp>
    </p:spTree>
    <p:extLst>
      <p:ext uri="{BB962C8B-B14F-4D97-AF65-F5344CB8AC3E}">
        <p14:creationId xmlns:p14="http://schemas.microsoft.com/office/powerpoint/2010/main" val="1411350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 # abstract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# abstract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806858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2911D-DF3E-6348-97C2-F48249C3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1" y="2047876"/>
            <a:ext cx="4819309" cy="47214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F562E0-895D-434E-AA8C-9B14000D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by Contract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C6028D-5ED7-B640-AF8F-2850CFBC42C2}"/>
              </a:ext>
            </a:extLst>
          </p:cNvPr>
          <p:cNvCxnSpPr>
            <a:cxnSpLocks/>
          </p:cNvCxnSpPr>
          <p:nvPr/>
        </p:nvCxnSpPr>
        <p:spPr>
          <a:xfrm flipV="1">
            <a:off x="5929302" y="1771651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85B14-33FA-754A-A0CE-72A013BFF0BE}"/>
              </a:ext>
            </a:extLst>
          </p:cNvPr>
          <p:cNvSpPr txBox="1"/>
          <p:nvPr/>
        </p:nvSpPr>
        <p:spPr>
          <a:xfrm>
            <a:off x="7086589" y="1236465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preconditions are met?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B14418-E251-9143-B244-4CC4D58F5CD1}"/>
              </a:ext>
            </a:extLst>
          </p:cNvPr>
          <p:cNvCxnSpPr>
            <a:cxnSpLocks/>
          </p:cNvCxnSpPr>
          <p:nvPr/>
        </p:nvCxnSpPr>
        <p:spPr>
          <a:xfrm flipV="1">
            <a:off x="5929302" y="4538065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DCA68-D321-844F-9372-ECEB43FC539E}"/>
              </a:ext>
            </a:extLst>
          </p:cNvPr>
          <p:cNvSpPr txBox="1"/>
          <p:nvPr/>
        </p:nvSpPr>
        <p:spPr>
          <a:xfrm>
            <a:off x="7086589" y="4002879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postconditions are met?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B490CA-BA42-064C-91B8-96D84BF57F4E}"/>
              </a:ext>
            </a:extLst>
          </p:cNvPr>
          <p:cNvSpPr/>
          <p:nvPr/>
        </p:nvSpPr>
        <p:spPr>
          <a:xfrm>
            <a:off x="7372691" y="6565219"/>
            <a:ext cx="48193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https://en.wikipedia.org/wiki/Design_by_contract#/media/File:Design_by_contract.svg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16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793C-7652-3C44-B8AD-A7C401E8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90F2F-CCD8-3A44-8860-C7F419CE3A53}"/>
              </a:ext>
            </a:extLst>
          </p:cNvPr>
          <p:cNvSpPr txBox="1"/>
          <p:nvPr/>
        </p:nvSpPr>
        <p:spPr>
          <a:xfrm>
            <a:off x="943131" y="1690688"/>
            <a:ext cx="782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deposits = []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total = 0.0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deposits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service.get_deposits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deposit in deposits: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+= deposit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BadAccountException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total</a:t>
            </a:r>
          </a:p>
        </p:txBody>
      </p:sp>
    </p:spTree>
    <p:extLst>
      <p:ext uri="{BB962C8B-B14F-4D97-AF65-F5344CB8AC3E}">
        <p14:creationId xmlns:p14="http://schemas.microsoft.com/office/powerpoint/2010/main" val="2020281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793C-7652-3C44-B8AD-A7C401E8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90F2F-CCD8-3A44-8860-C7F419CE3A53}"/>
              </a:ext>
            </a:extLst>
          </p:cNvPr>
          <p:cNvSpPr txBox="1"/>
          <p:nvPr/>
        </p:nvSpPr>
        <p:spPr>
          <a:xfrm>
            <a:off x="943131" y="1690688"/>
            <a:ext cx="782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deposits = []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total = 0.0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try: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deposits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service.get_deposits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deposit in deposits: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+= deposit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except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BadAccountException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total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6633E-EA08-9645-9B77-85AB40B5CD35}"/>
              </a:ext>
            </a:extLst>
          </p:cNvPr>
          <p:cNvSpPr txBox="1"/>
          <p:nvPr/>
        </p:nvSpPr>
        <p:spPr>
          <a:xfrm>
            <a:off x="5449143" y="4505592"/>
            <a:ext cx="4065228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shows the error but doesn’t do anything about it.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It also returns a bogus value!</a:t>
            </a:r>
          </a:p>
        </p:txBody>
      </p:sp>
    </p:spTree>
    <p:extLst>
      <p:ext uri="{BB962C8B-B14F-4D97-AF65-F5344CB8AC3E}">
        <p14:creationId xmlns:p14="http://schemas.microsoft.com/office/powerpoint/2010/main" val="62297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793C-7652-3C44-B8AD-A7C401E8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90F2F-CCD8-3A44-8860-C7F419CE3A53}"/>
              </a:ext>
            </a:extLst>
          </p:cNvPr>
          <p:cNvSpPr txBox="1"/>
          <p:nvPr/>
        </p:nvSpPr>
        <p:spPr>
          <a:xfrm>
            <a:off x="943131" y="1690688"/>
            <a:ext cx="782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deposits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service.get_deposits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for deposit in deposits: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total += deposit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total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86E8-D055-1342-8679-DFF433BBB918}"/>
              </a:ext>
            </a:extLst>
          </p:cNvPr>
          <p:cNvSpPr txBox="1"/>
          <p:nvPr/>
        </p:nvSpPr>
        <p:spPr>
          <a:xfrm>
            <a:off x="4232587" y="3418112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caller is responsible for catching the exception using an ‘except’ block.</a:t>
            </a:r>
          </a:p>
        </p:txBody>
      </p:sp>
    </p:spTree>
    <p:extLst>
      <p:ext uri="{BB962C8B-B14F-4D97-AF65-F5344CB8AC3E}">
        <p14:creationId xmlns:p14="http://schemas.microsoft.com/office/powerpoint/2010/main" val="19577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793C-7652-3C44-B8AD-A7C401E8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90F2F-CCD8-3A44-8860-C7F419CE3A53}"/>
              </a:ext>
            </a:extLst>
          </p:cNvPr>
          <p:cNvSpPr txBox="1"/>
          <p:nvPr/>
        </p:nvSpPr>
        <p:spPr>
          <a:xfrm>
            <a:off x="943130" y="1690688"/>
            <a:ext cx="89203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deposits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service.get_deposits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for deposit in deposits: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total += deposit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total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Caller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input('Enter account #: 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total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total_deposits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except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BadAccountException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print('%s is not a valid account number.' %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acct_num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86E8-D055-1342-8679-DFF433BBB918}"/>
              </a:ext>
            </a:extLst>
          </p:cNvPr>
          <p:cNvSpPr txBox="1"/>
          <p:nvPr/>
        </p:nvSpPr>
        <p:spPr>
          <a:xfrm>
            <a:off x="4232587" y="3418112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caller is responsible for catching the exception using an ‘except’ block.</a:t>
            </a:r>
          </a:p>
        </p:txBody>
      </p:sp>
    </p:spTree>
    <p:extLst>
      <p:ext uri="{BB962C8B-B14F-4D97-AF65-F5344CB8AC3E}">
        <p14:creationId xmlns:p14="http://schemas.microsoft.com/office/powerpoint/2010/main" val="37041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5253-E72D-3C44-85EF-4C111575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Contracts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2438-16DE-134B-9180-9A030C8FEC30}"/>
              </a:ext>
            </a:extLst>
          </p:cNvPr>
          <p:cNvSpPr txBox="1"/>
          <p:nvPr/>
        </p:nvSpPr>
        <p:spPr>
          <a:xfrm>
            <a:off x="1211283" y="2078182"/>
            <a:ext cx="97852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'Never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give you up, ...'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Can't instantiate ...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rr.get_fortune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BB6-D2F9-6144-ADD7-EC3A64C0CB8A}"/>
              </a:ext>
            </a:extLst>
          </p:cNvPr>
          <p:cNvSpPr txBox="1"/>
          <p:nvPr/>
        </p:nvSpPr>
        <p:spPr>
          <a:xfrm>
            <a:off x="985651" y="1506022"/>
            <a:ext cx="336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Using abstract classes…</a:t>
            </a:r>
          </a:p>
        </p:txBody>
      </p:sp>
    </p:spTree>
    <p:extLst>
      <p:ext uri="{BB962C8B-B14F-4D97-AF65-F5344CB8AC3E}">
        <p14:creationId xmlns:p14="http://schemas.microsoft.com/office/powerpoint/2010/main" val="2397655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Critiquing others’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 groups of two or three </a:t>
            </a:r>
            <a:r>
              <a:rPr lang="en-US" u="sng" dirty="0"/>
              <a:t>from your team</a:t>
            </a:r>
            <a:r>
              <a:rPr lang="en-US" dirty="0"/>
              <a:t>.</a:t>
            </a:r>
          </a:p>
          <a:p>
            <a:r>
              <a:rPr lang="en-US" dirty="0"/>
              <a:t>Look at the code found on two or three well-known GitHub repos.</a:t>
            </a:r>
          </a:p>
          <a:p>
            <a:r>
              <a:rPr lang="en-US" dirty="0"/>
              <a:t>Find evidence of OO design principles at play.</a:t>
            </a:r>
          </a:p>
          <a:p>
            <a:pPr lvl="1"/>
            <a:r>
              <a:rPr lang="en-US" dirty="0"/>
              <a:t>Or, possibly, their absence!</a:t>
            </a:r>
          </a:p>
          <a:p>
            <a:r>
              <a:rPr lang="en-US" dirty="0"/>
              <a:t>What else do you notice about the way the code is organized?</a:t>
            </a:r>
          </a:p>
        </p:txBody>
      </p:sp>
    </p:spTree>
    <p:extLst>
      <p:ext uri="{BB962C8B-B14F-4D97-AF65-F5344CB8AC3E}">
        <p14:creationId xmlns:p14="http://schemas.microsoft.com/office/powerpoint/2010/main" val="825593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934DB-4EC5-BE49-8B8C-FAF84E13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11391"/>
            <a:ext cx="4425924" cy="3217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CFA74-9F30-7E43-ACA7-01C18750F325}"/>
              </a:ext>
            </a:extLst>
          </p:cNvPr>
          <p:cNvSpPr/>
          <p:nvPr/>
        </p:nvSpPr>
        <p:spPr>
          <a:xfrm>
            <a:off x="7396162" y="6611779"/>
            <a:ext cx="47958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https://en.wikipedia.org/wiki/Unified_Modeling_Language#/media/File:UML_logo.svg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322D4-D4DE-BF49-B291-E38CB5F6B5BE}"/>
              </a:ext>
            </a:extLst>
          </p:cNvPr>
          <p:cNvSpPr txBox="1"/>
          <p:nvPr/>
        </p:nvSpPr>
        <p:spPr>
          <a:xfrm>
            <a:off x="5886450" y="550662"/>
            <a:ext cx="55006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A “visual” language for documenting: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structured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behaves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Allows us to “see” the code at high-level.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Picture is worth 10,000 words.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Better understand how our system needs to interact with users and other systems.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Look for refactoring opportunities, unnecessary dependencies, etc.</a:t>
            </a:r>
          </a:p>
        </p:txBody>
      </p:sp>
    </p:spTree>
    <p:extLst>
      <p:ext uri="{BB962C8B-B14F-4D97-AF65-F5344CB8AC3E}">
        <p14:creationId xmlns:p14="http://schemas.microsoft.com/office/powerpoint/2010/main" val="1239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F5AF-6D8E-D04C-9248-905E7766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is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3D87B-D0C0-4842-A3F4-4988864A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1536920"/>
            <a:ext cx="5741987" cy="4801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1E369-4476-2F47-913D-705FA8D931F4}"/>
              </a:ext>
            </a:extLst>
          </p:cNvPr>
          <p:cNvSpPr txBox="1"/>
          <p:nvPr/>
        </p:nvSpPr>
        <p:spPr>
          <a:xfrm>
            <a:off x="1347787" y="1690688"/>
            <a:ext cx="3244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Gill Sans MT" panose="020B0502020104020203" pitchFamily="34" charset="77"/>
              </a:rPr>
              <a:t>Use 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 Subjects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D606-8488-4F4D-B57A-1B22BE52E4E4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3170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DB6D3-6E0E-BA4E-9E62-FBCE6B4F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48" y="0"/>
            <a:ext cx="69531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B3C02-B0EB-7541-B0DF-032C43E519E3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9605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System is Structured: UML Class Diagrams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19355" y="4357696"/>
            <a:ext cx="6324600" cy="23717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Key:</a:t>
            </a:r>
          </a:p>
          <a:p>
            <a:pPr lvl="1"/>
            <a:r>
              <a:rPr lang="en-US" b="1" dirty="0">
                <a:latin typeface="Trebuchet MS" charset="0"/>
              </a:rPr>
              <a:t>+</a:t>
            </a:r>
            <a:r>
              <a:rPr lang="en-US" dirty="0"/>
              <a:t>  means public visibility</a:t>
            </a:r>
          </a:p>
          <a:p>
            <a:pPr lvl="1"/>
            <a:r>
              <a:rPr lang="en-US" b="1" dirty="0">
                <a:latin typeface="Trebuchet MS" charset="0"/>
              </a:rPr>
              <a:t>#</a:t>
            </a:r>
            <a:r>
              <a:rPr lang="en-US" dirty="0"/>
              <a:t>  means protected visibility</a:t>
            </a:r>
          </a:p>
          <a:p>
            <a:pPr lvl="1"/>
            <a:r>
              <a:rPr lang="en-US" b="1" dirty="0">
                <a:latin typeface="Trebuchet MS" charset="0"/>
              </a:rPr>
              <a:t>-</a:t>
            </a:r>
            <a:r>
              <a:rPr lang="en-US" b="1" dirty="0"/>
              <a:t>  </a:t>
            </a:r>
            <a:r>
              <a:rPr lang="en-US" dirty="0"/>
              <a:t> means private visibility</a:t>
            </a:r>
          </a:p>
          <a:p>
            <a:pPr lvl="1"/>
            <a:r>
              <a:rPr lang="en-US" i="1" dirty="0"/>
              <a:t>&lt;blank&gt;</a:t>
            </a:r>
            <a:r>
              <a:rPr lang="en-US" dirty="0"/>
              <a:t> means default (package) visibility</a:t>
            </a:r>
          </a:p>
          <a:p>
            <a:pPr lvl="1"/>
            <a:r>
              <a:rPr lang="en-US" dirty="0"/>
              <a:t>static variables are underlined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343156" y="2224095"/>
            <a:ext cx="2824163" cy="1905000"/>
            <a:chOff x="1773" y="2210"/>
            <a:chExt cx="2163" cy="158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773" y="2210"/>
              <a:ext cx="2163" cy="33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Name of the class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776" y="2544"/>
              <a:ext cx="2160" cy="528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Variables </a:t>
              </a:r>
              <a:r>
                <a:rPr lang="en-US" sz="2000">
                  <a:latin typeface="Trebuchet MS" charset="0"/>
                </a:rPr>
                <a:t>[optional]</a:t>
              </a:r>
              <a:endParaRPr lang="en-US" sz="2800">
                <a:latin typeface="Times New Roman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776" y="3072"/>
              <a:ext cx="2160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Methods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619755" y="1462095"/>
            <a:ext cx="5257800" cy="3048000"/>
            <a:chOff x="2640" y="480"/>
            <a:chExt cx="2832" cy="1920"/>
          </a:xfrm>
        </p:grpSpPr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2736" y="768"/>
              <a:ext cx="2736" cy="287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User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2736" y="1056"/>
              <a:ext cx="2736" cy="576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userName</a:t>
              </a:r>
              <a:r>
                <a:rPr lang="en-US" sz="2000" dirty="0">
                  <a:latin typeface="Trebuchet MS" charset="0"/>
                </a:rPr>
                <a:t> : String</a:t>
              </a:r>
            </a:p>
            <a:p>
              <a:r>
                <a:rPr lang="en-US" sz="2000" dirty="0">
                  <a:latin typeface="Trebuchet MS" charset="0"/>
                </a:rPr>
                <a:t>+email : String</a:t>
              </a:r>
            </a:p>
            <a:p>
              <a:r>
                <a:rPr lang="en-US" sz="2000" dirty="0">
                  <a:latin typeface="Trebuchet MS" charset="0"/>
                </a:rPr>
                <a:t>-locked : </a:t>
              </a:r>
              <a:r>
                <a:rPr lang="en-US" sz="2000" dirty="0" err="1">
                  <a:latin typeface="Trebuchet MS" charset="0"/>
                </a:rPr>
                <a:t>boolean</a:t>
              </a:r>
              <a:r>
                <a:rPr lang="en-US" sz="2000" dirty="0">
                  <a:latin typeface="Trebuchet MS" charset="0"/>
                </a:rPr>
                <a:t>=false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736" y="1632"/>
              <a:ext cx="273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«constructor» User(u : String, e : String)</a:t>
              </a: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isLocked</a:t>
              </a:r>
              <a:r>
                <a:rPr lang="en-US" sz="2000" dirty="0">
                  <a:latin typeface="Trebuchet MS" charset="0"/>
                </a:rPr>
                <a:t>() : </a:t>
              </a:r>
              <a:r>
                <a:rPr lang="en-US" sz="2000" dirty="0" err="1">
                  <a:latin typeface="Trebuchet MS" charset="0"/>
                </a:rPr>
                <a:t>boolean</a:t>
              </a:r>
              <a:endParaRPr lang="en-US" sz="2000" dirty="0">
                <a:latin typeface="Trebuchet MS" charset="0"/>
              </a:endParaRP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toString</a:t>
              </a:r>
              <a:r>
                <a:rPr lang="en-US" sz="2000" dirty="0">
                  <a:latin typeface="Trebuchet MS" charset="0"/>
                </a:rPr>
                <a:t>() : String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640" y="480"/>
              <a:ext cx="9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914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F501F-6762-7044-B01C-5832AAAB3784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87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A07FC-3082-FD4C-8340-3FA58B34775D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1828800" y="5562600"/>
            <a:ext cx="3733800" cy="1143000"/>
          </a:xfrm>
          <a:prstGeom prst="foldedCorner">
            <a:avLst>
              <a:gd name="adj" fmla="val 36158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0000"/>
                </a:solidFill>
              </a:rPr>
              <a:t>This is a note.  It’s telling you that </a:t>
            </a:r>
            <a:r>
              <a:rPr lang="en-US" dirty="0" err="1">
                <a:solidFill>
                  <a:srgbClr val="000000"/>
                </a:solidFill>
              </a:rPr>
              <a:t>mutable_list</a:t>
            </a:r>
            <a:r>
              <a:rPr lang="en-US" dirty="0">
                <a:solidFill>
                  <a:srgbClr val="000000"/>
                </a:solidFill>
              </a:rPr>
              <a:t> is a container class for the Items.  It is attached to the diagram using a “note connector”.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2800" y="4953000"/>
            <a:ext cx="1219200" cy="609600"/>
          </a:xfrm>
          <a:prstGeom prst="line">
            <a:avLst/>
          </a:prstGeom>
          <a:ln w="381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14CAE6-657A-6745-AE53-2B1961E76CCE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18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19600" y="60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Actor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143000"/>
            <a:ext cx="2971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9600" y="19050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+say(message : String)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5638800" y="2743200"/>
            <a:ext cx="381000" cy="304800"/>
          </a:xfrm>
          <a:prstGeom prst="triangl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12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Player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81200" y="4800600"/>
            <a:ext cx="2971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-socket : Socket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81200" y="58674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NPC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58000" y="48006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0" y="56388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674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243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96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7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867400" y="30480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A6FF25-1243-CB43-9876-B27C0DEA9032}"/>
              </a:ext>
            </a:extLst>
          </p:cNvPr>
          <p:cNvSpPr/>
          <p:nvPr/>
        </p:nvSpPr>
        <p:spPr>
          <a:xfrm>
            <a:off x="7810500" y="604837"/>
            <a:ext cx="4344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Generalization (a.k.a. Inheritance)</a:t>
            </a:r>
          </a:p>
        </p:txBody>
      </p:sp>
    </p:spTree>
    <p:extLst>
      <p:ext uri="{BB962C8B-B14F-4D97-AF65-F5344CB8AC3E}">
        <p14:creationId xmlns:p14="http://schemas.microsoft.com/office/powerpoint/2010/main" val="45581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90800" y="15240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Profile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90800" y="2057400"/>
            <a:ext cx="2971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-email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firstName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lastName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35052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addFriend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removeFriend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562600" y="2590800"/>
            <a:ext cx="6096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72200" y="2590800"/>
            <a:ext cx="0" cy="457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562600" y="3048000"/>
            <a:ext cx="60960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2590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friends : </a:t>
            </a:r>
            <a:r>
              <a:rPr lang="en-US" dirty="0" err="1"/>
              <a:t>mutable_list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63AC2-4CB6-6744-A0AC-2D9F45F11177}"/>
              </a:ext>
            </a:extLst>
          </p:cNvPr>
          <p:cNvSpPr/>
          <p:nvPr/>
        </p:nvSpPr>
        <p:spPr>
          <a:xfrm>
            <a:off x="7892697" y="939225"/>
            <a:ext cx="3616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Reflexive association</a:t>
            </a:r>
          </a:p>
        </p:txBody>
      </p:sp>
    </p:spTree>
    <p:extLst>
      <p:ext uri="{BB962C8B-B14F-4D97-AF65-F5344CB8AC3E}">
        <p14:creationId xmlns:p14="http://schemas.microsoft.com/office/powerpoint/2010/main" val="1703964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396FC-984E-EE44-B6D6-D2DD68BB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427149"/>
            <a:ext cx="7420429" cy="6308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61E0C-F58F-394B-A5BB-029CD8FF6FA5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738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685800"/>
            <a:ext cx="8919976" cy="441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97400" y="6611779"/>
            <a:ext cx="1366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Randy Miller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553200" y="2590800"/>
            <a:ext cx="685800" cy="152400"/>
          </a:xfrm>
          <a:prstGeom prst="straightConnector1">
            <a:avLst/>
          </a:prstGeom>
          <a:ln w="31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62800" y="23622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0090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42292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A0260-A6A7-2A4E-8822-14E21A4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1589088"/>
            <a:ext cx="37465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2FA4C-8140-9E4B-B6F9-5D0BCA55BA68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9743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B6500-C107-DD47-A696-758D1672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56" y="1472636"/>
            <a:ext cx="6200688" cy="5271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116F5-C5A7-1047-A6AA-439473A7375D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1484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Revisit Turtles (if time…)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creates the turtles?</a:t>
            </a:r>
          </a:p>
          <a:p>
            <a:r>
              <a:rPr lang="en-US" dirty="0"/>
              <a:t>Who handles movement of turtles on grid?</a:t>
            </a:r>
          </a:p>
          <a:p>
            <a:r>
              <a:rPr lang="en-US" dirty="0"/>
              <a:t>What happens when turtles collide?</a:t>
            </a:r>
          </a:p>
        </p:txBody>
      </p:sp>
    </p:spTree>
    <p:extLst>
      <p:ext uri="{BB962C8B-B14F-4D97-AF65-F5344CB8AC3E}">
        <p14:creationId xmlns:p14="http://schemas.microsoft.com/office/powerpoint/2010/main" val="115919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3661</TotalTime>
  <Words>2841</Words>
  <Application>Microsoft Macintosh PowerPoint</Application>
  <PresentationFormat>Widescreen</PresentationFormat>
  <Paragraphs>452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Gill Sans MT</vt:lpstr>
      <vt:lpstr>Times New Roman</vt:lpstr>
      <vt:lpstr>Trebuchet MS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  <vt:lpstr>More code quality tips</vt:lpstr>
      <vt:lpstr>Overview</vt:lpstr>
      <vt:lpstr>Design “Shapes” the Code</vt:lpstr>
      <vt:lpstr>SOLID Design Principles</vt:lpstr>
      <vt:lpstr>Single responsibility principle</vt:lpstr>
      <vt:lpstr>Open-closed principle</vt:lpstr>
      <vt:lpstr>Liskov substitution principle</vt:lpstr>
      <vt:lpstr>Interface segregation principle</vt:lpstr>
      <vt:lpstr>Dependency inversion principle</vt:lpstr>
      <vt:lpstr>Dependency Injection (a form of DIP)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by Contract</vt:lpstr>
      <vt:lpstr>Use of exceptions</vt:lpstr>
      <vt:lpstr>Use of exceptions</vt:lpstr>
      <vt:lpstr>Use of exceptions</vt:lpstr>
      <vt:lpstr>Use of exceptions</vt:lpstr>
      <vt:lpstr>Design Contracts in Python</vt:lpstr>
      <vt:lpstr>Exercise: Critiquing others’ code</vt:lpstr>
      <vt:lpstr>PowerPoint Presentation</vt:lpstr>
      <vt:lpstr>How System is Used</vt:lpstr>
      <vt:lpstr>PowerPoint Presentation</vt:lpstr>
      <vt:lpstr>How System is Structured: UML Class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System Behaves</vt:lpstr>
      <vt:lpstr>How System Behaves</vt:lpstr>
      <vt:lpstr>Exercise: Revisit Turtles (if time…)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160</cp:revision>
  <dcterms:created xsi:type="dcterms:W3CDTF">2019-09-05T11:17:12Z</dcterms:created>
  <dcterms:modified xsi:type="dcterms:W3CDTF">2021-09-16T18:22:35Z</dcterms:modified>
</cp:coreProperties>
</file>